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y="5143500" cx="9144000"/>
  <p:notesSz cx="6858000" cy="9144000"/>
  <p:embeddedFontLst>
    <p:embeddedFont>
      <p:font typeface="Playfair Display"/>
      <p:regular r:id="rId53"/>
      <p:bold r:id="rId54"/>
      <p:italic r:id="rId55"/>
      <p:boldItalic r:id="rId56"/>
    </p:embeddedFont>
    <p:embeddedFont>
      <p:font typeface="Montserrat"/>
      <p:regular r:id="rId57"/>
      <p:bold r:id="rId58"/>
      <p:italic r:id="rId59"/>
      <p:boldItalic r:id="rId60"/>
    </p:embeddedFont>
    <p:embeddedFont>
      <p:font typeface="Playfair Display Regular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PlayfairDisplayRegular-bold.fntdata"/><Relationship Id="rId61" Type="http://schemas.openxmlformats.org/officeDocument/2006/relationships/font" Target="fonts/PlayfairDisplayRegular-regular.fntdata"/><Relationship Id="rId20" Type="http://schemas.openxmlformats.org/officeDocument/2006/relationships/slide" Target="slides/slide16.xml"/><Relationship Id="rId64" Type="http://schemas.openxmlformats.org/officeDocument/2006/relationships/font" Target="fonts/PlayfairDisplayRegular-boldItalic.fntdata"/><Relationship Id="rId63" Type="http://schemas.openxmlformats.org/officeDocument/2006/relationships/font" Target="fonts/PlayfairDisplayRegular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Montserrat-bold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font" Target="fonts/PlayfairDisplay-regular.fntdata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font" Target="fonts/PlayfairDisplay-italic.fntdata"/><Relationship Id="rId10" Type="http://schemas.openxmlformats.org/officeDocument/2006/relationships/slide" Target="slides/slide6.xml"/><Relationship Id="rId54" Type="http://schemas.openxmlformats.org/officeDocument/2006/relationships/font" Target="fonts/PlayfairDisplay-bold.fntdata"/><Relationship Id="rId13" Type="http://schemas.openxmlformats.org/officeDocument/2006/relationships/slide" Target="slides/slide9.xml"/><Relationship Id="rId57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56" Type="http://schemas.openxmlformats.org/officeDocument/2006/relationships/font" Target="fonts/PlayfairDisplay-boldItalic.fntdata"/><Relationship Id="rId15" Type="http://schemas.openxmlformats.org/officeDocument/2006/relationships/slide" Target="slides/slide11.xml"/><Relationship Id="rId59" Type="http://schemas.openxmlformats.org/officeDocument/2006/relationships/font" Target="fonts/Montserrat-italic.fntdata"/><Relationship Id="rId14" Type="http://schemas.openxmlformats.org/officeDocument/2006/relationships/slide" Target="slides/slide10.xml"/><Relationship Id="rId58" Type="http://schemas.openxmlformats.org/officeDocument/2006/relationships/font" Target="fonts/Montserrat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e7c56eb1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9e7c56eb1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e7c56eb1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9e7c56eb1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e7c56eb1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9e7c56eb1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e7c56eb1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e7c56eb1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e7c56eb1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e7c56eb1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9e7c56eb10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9e7c56eb10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44ceb973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a44ceb973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e7c56eb10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9e7c56eb10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*Feedback*: incorporate pinch and zoom (Landay is less worried about this though)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a44ceb9735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a44ceb9735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e7c56eb10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e7c56eb10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be2a4d16e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be2a4d16e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44ceb9735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a44ceb9735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e7c56eb10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9e7c56eb10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a4585cd4a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a4585cd4a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9e7c56eb10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9e7c56eb10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a4585cd4a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a4585cd4a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9e7c56eb10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9e7c56eb10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e7c56eb10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9e7c56eb10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e7c56eb10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9e7c56eb10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9e7c56eb1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9e7c56eb1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9e7c56eb10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9e7c56eb1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4585cd4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4585cd4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9e7c56eb10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9e7c56eb1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e7c56eb10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9e7c56eb10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9e7c56eb10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9e7c56eb10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9e7c56eb10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9e7c56eb1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9e7c56eb10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9e7c56eb1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9e7c56eb10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9e7c56eb1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9e7c56eb10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9e7c56eb1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9e7c56eb10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9e7c56eb10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9e7c56eb10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9e7c56eb10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9e7c56eb10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9e7c56eb10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e79fe1e57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e79fe1e57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Value prop feedback: Need more “punchy” words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9e7c56eb10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9e7c56eb10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9e7c56eb10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9e7c56eb10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e7c56eb10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e7c56eb10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8d6673586f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8d6673586f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a4585cd4a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a4585cd4a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a4585cd4ac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a4585cd4ac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a4585cd4ac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a4585cd4ac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a4585cd4a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a4585cd4a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a4585cd4a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a4585cd4a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d5fefc67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d5fefc67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e7c56eb1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e7c56eb1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4585cd4a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4585cd4a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e7c56eb1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e7c56eb1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4585cd4a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a4585cd4a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Feedback: differentiate willows (use accessories like birds, windchimes), make getting to roots more intuitive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Figure out how to put on home screen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00300" y="0"/>
            <a:ext cx="5244000" cy="5143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4572000" y="1332150"/>
            <a:ext cx="3900600" cy="158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572000" y="2914050"/>
            <a:ext cx="3904500" cy="5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67500" y="1487125"/>
            <a:ext cx="7809000" cy="146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subTitle"/>
          </p:nvPr>
        </p:nvSpPr>
        <p:spPr>
          <a:xfrm>
            <a:off x="685800" y="3052125"/>
            <a:ext cx="7809000" cy="6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eges">
  <p:cSld name="CUSTOM_2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2275" y="-6400"/>
            <a:ext cx="323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3"/>
          <p:cNvSpPr/>
          <p:nvPr/>
        </p:nvSpPr>
        <p:spPr>
          <a:xfrm>
            <a:off x="5896500" y="-6400"/>
            <a:ext cx="323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3"/>
          <p:cNvSpPr/>
          <p:nvPr/>
        </p:nvSpPr>
        <p:spPr>
          <a:xfrm>
            <a:off x="663325" y="571500"/>
            <a:ext cx="7809000" cy="40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1494850" y="571500"/>
            <a:ext cx="6470700" cy="40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667500" y="876300"/>
            <a:ext cx="7809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hasCustomPrompt="1" idx="2" type="title"/>
          </p:nvPr>
        </p:nvSpPr>
        <p:spPr>
          <a:xfrm>
            <a:off x="1493150" y="2113225"/>
            <a:ext cx="2964000" cy="146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10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493300" y="3521975"/>
            <a:ext cx="2964000" cy="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hasCustomPrompt="1" idx="3" type="title"/>
          </p:nvPr>
        </p:nvSpPr>
        <p:spPr>
          <a:xfrm>
            <a:off x="4686675" y="2113225"/>
            <a:ext cx="2964000" cy="146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10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Playfair Display"/>
              <a:buNone/>
              <a:defRPr sz="7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idx="4" type="subTitle"/>
          </p:nvPr>
        </p:nvSpPr>
        <p:spPr>
          <a:xfrm>
            <a:off x="4686825" y="3521975"/>
            <a:ext cx="2964000" cy="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5226600" y="2878501"/>
            <a:ext cx="2990100" cy="4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2" type="title"/>
          </p:nvPr>
        </p:nvSpPr>
        <p:spPr>
          <a:xfrm>
            <a:off x="5226600" y="1891775"/>
            <a:ext cx="2990100" cy="9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i="1"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667500" y="1819723"/>
            <a:ext cx="2314500" cy="51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2" type="subTitle"/>
          </p:nvPr>
        </p:nvSpPr>
        <p:spPr>
          <a:xfrm>
            <a:off x="667675" y="2594048"/>
            <a:ext cx="2314500" cy="13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3414747" y="1819723"/>
            <a:ext cx="2311800" cy="51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4" type="subTitle"/>
          </p:nvPr>
        </p:nvSpPr>
        <p:spPr>
          <a:xfrm>
            <a:off x="3414744" y="2594048"/>
            <a:ext cx="2314500" cy="13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6161824" y="1819723"/>
            <a:ext cx="2311800" cy="51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6" type="subTitle"/>
          </p:nvPr>
        </p:nvSpPr>
        <p:spPr>
          <a:xfrm>
            <a:off x="6161822" y="2594048"/>
            <a:ext cx="2314500" cy="13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9" name="Google Shape;69;p15"/>
          <p:cNvSpPr/>
          <p:nvPr/>
        </p:nvSpPr>
        <p:spPr>
          <a:xfrm>
            <a:off x="75" y="0"/>
            <a:ext cx="9144000" cy="571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 rot="10800000">
            <a:off x="100" y="4578000"/>
            <a:ext cx="9144000" cy="565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2">
  <p:cSld name="CUSTOM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 flipH="1">
            <a:off x="667450" y="1593325"/>
            <a:ext cx="3235200" cy="12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 flipH="1">
            <a:off x="667450" y="2794175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CUSTOM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667500" y="1809189"/>
            <a:ext cx="24861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  <a:defRPr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subTitle"/>
          </p:nvPr>
        </p:nvSpPr>
        <p:spPr>
          <a:xfrm>
            <a:off x="667500" y="2214789"/>
            <a:ext cx="24861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3" type="subTitle"/>
          </p:nvPr>
        </p:nvSpPr>
        <p:spPr>
          <a:xfrm>
            <a:off x="3328950" y="1809189"/>
            <a:ext cx="24861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  <a:defRPr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4" type="subTitle"/>
          </p:nvPr>
        </p:nvSpPr>
        <p:spPr>
          <a:xfrm>
            <a:off x="3328950" y="2214789"/>
            <a:ext cx="24861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5" type="subTitle"/>
          </p:nvPr>
        </p:nvSpPr>
        <p:spPr>
          <a:xfrm>
            <a:off x="5990400" y="1809189"/>
            <a:ext cx="24861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  <a:defRPr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6" type="subTitle"/>
          </p:nvPr>
        </p:nvSpPr>
        <p:spPr>
          <a:xfrm>
            <a:off x="5990400" y="2214789"/>
            <a:ext cx="24861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7" type="subTitle"/>
          </p:nvPr>
        </p:nvSpPr>
        <p:spPr>
          <a:xfrm>
            <a:off x="667500" y="3313050"/>
            <a:ext cx="24861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  <a:defRPr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8" type="subTitle"/>
          </p:nvPr>
        </p:nvSpPr>
        <p:spPr>
          <a:xfrm>
            <a:off x="667500" y="3718650"/>
            <a:ext cx="24861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9" type="subTitle"/>
          </p:nvPr>
        </p:nvSpPr>
        <p:spPr>
          <a:xfrm>
            <a:off x="3328950" y="3313050"/>
            <a:ext cx="24861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  <a:defRPr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3" type="subTitle"/>
          </p:nvPr>
        </p:nvSpPr>
        <p:spPr>
          <a:xfrm>
            <a:off x="3328950" y="3718650"/>
            <a:ext cx="24861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4" type="subTitle"/>
          </p:nvPr>
        </p:nvSpPr>
        <p:spPr>
          <a:xfrm>
            <a:off x="5990400" y="3313050"/>
            <a:ext cx="24861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  <a:defRPr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5" type="subTitle"/>
          </p:nvPr>
        </p:nvSpPr>
        <p:spPr>
          <a:xfrm>
            <a:off x="5990400" y="3718650"/>
            <a:ext cx="24861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0" name="Google Shape;90;p18"/>
          <p:cNvSpPr/>
          <p:nvPr/>
        </p:nvSpPr>
        <p:spPr>
          <a:xfrm rot="-5400000">
            <a:off x="4284300" y="-4284500"/>
            <a:ext cx="580500" cy="91491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6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3" name="Google Shape;93;p19"/>
          <p:cNvSpPr/>
          <p:nvPr/>
        </p:nvSpPr>
        <p:spPr>
          <a:xfrm flipH="1" rot="10800000">
            <a:off x="-27750" y="4583400"/>
            <a:ext cx="9171600" cy="5601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/>
          <p:nvPr/>
        </p:nvSpPr>
        <p:spPr>
          <a:xfrm flipH="1" rot="10800000">
            <a:off x="0" y="-25"/>
            <a:ext cx="9139800" cy="5769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numbers">
  <p:cSld name="CUSTOM_7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4572000" y="495300"/>
            <a:ext cx="3904500" cy="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" type="subTitle"/>
          </p:nvPr>
        </p:nvSpPr>
        <p:spPr>
          <a:xfrm>
            <a:off x="4572000" y="1272563"/>
            <a:ext cx="39045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2" type="title"/>
          </p:nvPr>
        </p:nvSpPr>
        <p:spPr>
          <a:xfrm>
            <a:off x="4572000" y="1891900"/>
            <a:ext cx="3904500" cy="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3" type="subTitle"/>
          </p:nvPr>
        </p:nvSpPr>
        <p:spPr>
          <a:xfrm>
            <a:off x="4572000" y="2669325"/>
            <a:ext cx="39045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4" type="title"/>
          </p:nvPr>
        </p:nvSpPr>
        <p:spPr>
          <a:xfrm>
            <a:off x="4572000" y="3364200"/>
            <a:ext cx="3904500" cy="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layfair Display"/>
              <a:buNone/>
              <a:defRPr sz="4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5" type="subTitle"/>
          </p:nvPr>
        </p:nvSpPr>
        <p:spPr>
          <a:xfrm>
            <a:off x="4572000" y="4141500"/>
            <a:ext cx="39045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2" name="Google Shape;102;p20"/>
          <p:cNvSpPr/>
          <p:nvPr/>
        </p:nvSpPr>
        <p:spPr>
          <a:xfrm>
            <a:off x="0" y="0"/>
            <a:ext cx="3904500" cy="5143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570200" y="0"/>
            <a:ext cx="457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5226600" y="2377921"/>
            <a:ext cx="3262500" cy="62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Playfair Display"/>
              <a:buNone/>
              <a:defRPr b="1" sz="4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Playfair Display"/>
              <a:buNone/>
              <a:defRPr b="1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Playfair Display"/>
              <a:buNone/>
              <a:defRPr b="1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Playfair Display"/>
              <a:buNone/>
              <a:defRPr b="1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Playfair Display"/>
              <a:buNone/>
              <a:defRPr b="1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Playfair Display"/>
              <a:buNone/>
              <a:defRPr b="1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Playfair Display"/>
              <a:buNone/>
              <a:defRPr b="1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Playfair Display"/>
              <a:buNone/>
              <a:defRPr b="1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Playfair Display"/>
              <a:buNone/>
              <a:defRPr b="1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5226600" y="2965163"/>
            <a:ext cx="3262500" cy="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5226600" y="1592817"/>
            <a:ext cx="32625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b="1" sz="4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21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21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21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21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21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21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21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21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2">
  <p:cSld name="CUSTOM_8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667500" y="3360064"/>
            <a:ext cx="2314500" cy="4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2" type="subTitle"/>
          </p:nvPr>
        </p:nvSpPr>
        <p:spPr>
          <a:xfrm>
            <a:off x="667675" y="3761353"/>
            <a:ext cx="2314500" cy="5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3" type="subTitle"/>
          </p:nvPr>
        </p:nvSpPr>
        <p:spPr>
          <a:xfrm>
            <a:off x="3414748" y="3360064"/>
            <a:ext cx="2311800" cy="4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4" type="subTitle"/>
          </p:nvPr>
        </p:nvSpPr>
        <p:spPr>
          <a:xfrm>
            <a:off x="3414745" y="3761353"/>
            <a:ext cx="2314500" cy="5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5" type="subTitle"/>
          </p:nvPr>
        </p:nvSpPr>
        <p:spPr>
          <a:xfrm>
            <a:off x="6161826" y="3360064"/>
            <a:ext cx="2311800" cy="4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6" type="subTitle"/>
          </p:nvPr>
        </p:nvSpPr>
        <p:spPr>
          <a:xfrm>
            <a:off x="6161824" y="3761353"/>
            <a:ext cx="2314500" cy="5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1" name="Google Shape;111;p21"/>
          <p:cNvSpPr/>
          <p:nvPr/>
        </p:nvSpPr>
        <p:spPr>
          <a:xfrm>
            <a:off x="0" y="-22125"/>
            <a:ext cx="9162000" cy="59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0" y="4572000"/>
            <a:ext cx="9162000" cy="59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3">
  <p:cSld name="CUSTOM_9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/>
          <p:nvPr/>
        </p:nvSpPr>
        <p:spPr>
          <a:xfrm>
            <a:off x="4572050" y="0"/>
            <a:ext cx="4572000" cy="5143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2"/>
          <p:cNvSpPr txBox="1"/>
          <p:nvPr>
            <p:ph type="title"/>
          </p:nvPr>
        </p:nvSpPr>
        <p:spPr>
          <a:xfrm>
            <a:off x="5486400" y="1437173"/>
            <a:ext cx="29901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5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6" name="Google Shape;116;p22"/>
          <p:cNvSpPr txBox="1"/>
          <p:nvPr>
            <p:ph idx="1" type="subTitle"/>
          </p:nvPr>
        </p:nvSpPr>
        <p:spPr>
          <a:xfrm>
            <a:off x="5486250" y="2306720"/>
            <a:ext cx="2990100" cy="11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4">
  <p:cSld name="CUSTOM_10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/>
          <p:nvPr/>
        </p:nvSpPr>
        <p:spPr>
          <a:xfrm>
            <a:off x="0" y="-50"/>
            <a:ext cx="4572000" cy="5143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3"/>
          <p:cNvSpPr txBox="1"/>
          <p:nvPr>
            <p:ph type="title"/>
          </p:nvPr>
        </p:nvSpPr>
        <p:spPr>
          <a:xfrm>
            <a:off x="667650" y="1735300"/>
            <a:ext cx="2990100" cy="5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0" name="Google Shape;120;p23"/>
          <p:cNvSpPr txBox="1"/>
          <p:nvPr>
            <p:ph idx="1" type="subTitle"/>
          </p:nvPr>
        </p:nvSpPr>
        <p:spPr>
          <a:xfrm>
            <a:off x="667500" y="2312000"/>
            <a:ext cx="2990100" cy="10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">
    <p:bg>
      <p:bgPr>
        <a:solidFill>
          <a:schemeClr val="dk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67500" y="1357500"/>
            <a:ext cx="3904500" cy="10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" type="subTitle"/>
          </p:nvPr>
        </p:nvSpPr>
        <p:spPr>
          <a:xfrm>
            <a:off x="667500" y="2576700"/>
            <a:ext cx="3904500" cy="10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/>
        </p:nvSpPr>
        <p:spPr>
          <a:xfrm>
            <a:off x="5106600" y="3721805"/>
            <a:ext cx="33699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lang="en" sz="100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lang="en" sz="100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b="1" lang="en" sz="100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</a:t>
            </a:r>
            <a:r>
              <a:rPr b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5">
  <p:cSld name="CUSTOM_14">
    <p:bg>
      <p:bgPr>
        <a:solidFill>
          <a:schemeClr val="dk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67500" y="571500"/>
            <a:ext cx="4818900" cy="80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subTitle"/>
          </p:nvPr>
        </p:nvSpPr>
        <p:spPr>
          <a:xfrm>
            <a:off x="667500" y="1562550"/>
            <a:ext cx="7809000" cy="30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3">
  <p:cSld name="CUSTOM_16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0" name="Google Shape;130;p26"/>
          <p:cNvSpPr txBox="1"/>
          <p:nvPr>
            <p:ph idx="1" type="subTitle"/>
          </p:nvPr>
        </p:nvSpPr>
        <p:spPr>
          <a:xfrm>
            <a:off x="735225" y="2414458"/>
            <a:ext cx="23145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2" type="subTitle"/>
          </p:nvPr>
        </p:nvSpPr>
        <p:spPr>
          <a:xfrm>
            <a:off x="735400" y="2826392"/>
            <a:ext cx="2314500" cy="12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2" name="Google Shape;132;p26"/>
          <p:cNvSpPr txBox="1"/>
          <p:nvPr>
            <p:ph idx="3" type="subTitle"/>
          </p:nvPr>
        </p:nvSpPr>
        <p:spPr>
          <a:xfrm>
            <a:off x="3414745" y="2414458"/>
            <a:ext cx="23118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4" type="subTitle"/>
          </p:nvPr>
        </p:nvSpPr>
        <p:spPr>
          <a:xfrm>
            <a:off x="3414744" y="2826392"/>
            <a:ext cx="2314500" cy="12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5" type="subTitle"/>
          </p:nvPr>
        </p:nvSpPr>
        <p:spPr>
          <a:xfrm>
            <a:off x="6161820" y="2414458"/>
            <a:ext cx="23118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Montserrat"/>
              <a:buNone/>
              <a:defRPr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6" type="subTitle"/>
          </p:nvPr>
        </p:nvSpPr>
        <p:spPr>
          <a:xfrm>
            <a:off x="6161822" y="2826392"/>
            <a:ext cx="2314500" cy="12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CUSTOM_17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/>
          <p:nvPr/>
        </p:nvSpPr>
        <p:spPr>
          <a:xfrm>
            <a:off x="3233275" y="0"/>
            <a:ext cx="591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7"/>
          <p:cNvSpPr/>
          <p:nvPr/>
        </p:nvSpPr>
        <p:spPr>
          <a:xfrm>
            <a:off x="0" y="571500"/>
            <a:ext cx="6522300" cy="40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7"/>
          <p:cNvSpPr txBox="1"/>
          <p:nvPr>
            <p:ph hasCustomPrompt="1" type="title"/>
          </p:nvPr>
        </p:nvSpPr>
        <p:spPr>
          <a:xfrm>
            <a:off x="667500" y="1706738"/>
            <a:ext cx="5142000" cy="125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7"/>
          <p:cNvSpPr txBox="1"/>
          <p:nvPr>
            <p:ph idx="1" type="subTitle"/>
          </p:nvPr>
        </p:nvSpPr>
        <p:spPr>
          <a:xfrm>
            <a:off x="667500" y="2964863"/>
            <a:ext cx="5142000" cy="4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 sz="14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CUSTOM_19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666000" y="1463450"/>
            <a:ext cx="3908400" cy="16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3" name="Google Shape;143;p28"/>
          <p:cNvSpPr txBox="1"/>
          <p:nvPr>
            <p:ph idx="1" type="subTitle"/>
          </p:nvPr>
        </p:nvSpPr>
        <p:spPr>
          <a:xfrm>
            <a:off x="663600" y="3034350"/>
            <a:ext cx="3908400" cy="5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4" name="Google Shape;144;p2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numbers">
  <p:cSld name="CUSTOM_20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idx="1" type="subTitle"/>
          </p:nvPr>
        </p:nvSpPr>
        <p:spPr>
          <a:xfrm>
            <a:off x="5872236" y="1114800"/>
            <a:ext cx="27387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7" name="Google Shape;147;p29"/>
          <p:cNvSpPr txBox="1"/>
          <p:nvPr>
            <p:ph idx="2" type="subTitle"/>
          </p:nvPr>
        </p:nvSpPr>
        <p:spPr>
          <a:xfrm>
            <a:off x="5872236" y="3685800"/>
            <a:ext cx="27387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8" name="Google Shape;148;p29"/>
          <p:cNvSpPr txBox="1"/>
          <p:nvPr>
            <p:ph idx="3" type="subTitle"/>
          </p:nvPr>
        </p:nvSpPr>
        <p:spPr>
          <a:xfrm>
            <a:off x="5872236" y="2400300"/>
            <a:ext cx="27387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9" name="Google Shape;149;p29"/>
          <p:cNvSpPr txBox="1"/>
          <p:nvPr>
            <p:ph hasCustomPrompt="1" type="title"/>
          </p:nvPr>
        </p:nvSpPr>
        <p:spPr>
          <a:xfrm>
            <a:off x="3421825" y="555345"/>
            <a:ext cx="2602800" cy="14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29"/>
          <p:cNvSpPr txBox="1"/>
          <p:nvPr>
            <p:ph hasCustomPrompt="1" idx="4" type="title"/>
          </p:nvPr>
        </p:nvSpPr>
        <p:spPr>
          <a:xfrm>
            <a:off x="3421825" y="1840845"/>
            <a:ext cx="2602800" cy="14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9"/>
          <p:cNvSpPr txBox="1"/>
          <p:nvPr>
            <p:ph hasCustomPrompt="1" idx="5" type="title"/>
          </p:nvPr>
        </p:nvSpPr>
        <p:spPr>
          <a:xfrm>
            <a:off x="3421825" y="3126345"/>
            <a:ext cx="2602800" cy="14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29"/>
          <p:cNvSpPr/>
          <p:nvPr/>
        </p:nvSpPr>
        <p:spPr>
          <a:xfrm>
            <a:off x="-9100" y="0"/>
            <a:ext cx="3242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2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5" name="Google Shape;155;p30"/>
          <p:cNvSpPr/>
          <p:nvPr/>
        </p:nvSpPr>
        <p:spPr>
          <a:xfrm>
            <a:off x="0" y="-35875"/>
            <a:ext cx="6675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0"/>
          <p:cNvSpPr/>
          <p:nvPr/>
        </p:nvSpPr>
        <p:spPr>
          <a:xfrm>
            <a:off x="8476500" y="-18000"/>
            <a:ext cx="6675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67500" y="571500"/>
            <a:ext cx="7809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67500" y="1203425"/>
            <a:ext cx="8092800" cy="35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ivvic"/>
              <a:buAutoNum type="arabicPeriod"/>
              <a:defRPr sz="1200">
                <a:solidFill>
                  <a:schemeClr val="lt1"/>
                </a:solidFill>
              </a:defRPr>
            </a:lvl1pPr>
            <a:lvl2pPr indent="-2921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2">
  <p:cSld name="CUSTOM_2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9" name="Google Shape;159;p31"/>
          <p:cNvSpPr txBox="1"/>
          <p:nvPr>
            <p:ph idx="1" type="subTitle"/>
          </p:nvPr>
        </p:nvSpPr>
        <p:spPr>
          <a:xfrm>
            <a:off x="1238525" y="1818475"/>
            <a:ext cx="30084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0" name="Google Shape;160;p31"/>
          <p:cNvSpPr txBox="1"/>
          <p:nvPr>
            <p:ph idx="2" type="subTitle"/>
          </p:nvPr>
        </p:nvSpPr>
        <p:spPr>
          <a:xfrm>
            <a:off x="1238525" y="2596900"/>
            <a:ext cx="3008400" cy="11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1" name="Google Shape;161;p31"/>
          <p:cNvSpPr txBox="1"/>
          <p:nvPr>
            <p:ph idx="3" type="subTitle"/>
          </p:nvPr>
        </p:nvSpPr>
        <p:spPr>
          <a:xfrm>
            <a:off x="4890650" y="1818475"/>
            <a:ext cx="30084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2" name="Google Shape;162;p31"/>
          <p:cNvSpPr txBox="1"/>
          <p:nvPr>
            <p:ph idx="4" type="subTitle"/>
          </p:nvPr>
        </p:nvSpPr>
        <p:spPr>
          <a:xfrm>
            <a:off x="4885400" y="2598275"/>
            <a:ext cx="3008400" cy="11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3" name="Google Shape;163;p31"/>
          <p:cNvSpPr/>
          <p:nvPr/>
        </p:nvSpPr>
        <p:spPr>
          <a:xfrm>
            <a:off x="75" y="0"/>
            <a:ext cx="9144000" cy="571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1"/>
          <p:cNvSpPr/>
          <p:nvPr/>
        </p:nvSpPr>
        <p:spPr>
          <a:xfrm rot="10800000">
            <a:off x="100" y="4578000"/>
            <a:ext cx="9144000" cy="565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658875" y="571500"/>
            <a:ext cx="7809000" cy="40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1244988" y="1897175"/>
            <a:ext cx="3008700" cy="44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subTitle"/>
          </p:nvPr>
        </p:nvSpPr>
        <p:spPr>
          <a:xfrm>
            <a:off x="1238525" y="2595325"/>
            <a:ext cx="3008700" cy="12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3" type="subTitle"/>
          </p:nvPr>
        </p:nvSpPr>
        <p:spPr>
          <a:xfrm>
            <a:off x="4893617" y="1897175"/>
            <a:ext cx="3005400" cy="44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4" type="subTitle"/>
          </p:nvPr>
        </p:nvSpPr>
        <p:spPr>
          <a:xfrm>
            <a:off x="4886911" y="2595325"/>
            <a:ext cx="3008700" cy="12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5226600" y="1815550"/>
            <a:ext cx="26076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4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5226600" y="2305950"/>
            <a:ext cx="2607600" cy="10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p7"/>
          <p:cNvSpPr/>
          <p:nvPr/>
        </p:nvSpPr>
        <p:spPr>
          <a:xfrm>
            <a:off x="0" y="0"/>
            <a:ext cx="457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658875" y="571500"/>
            <a:ext cx="7809000" cy="40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8"/>
          <p:cNvSpPr txBox="1"/>
          <p:nvPr>
            <p:ph type="title"/>
          </p:nvPr>
        </p:nvSpPr>
        <p:spPr>
          <a:xfrm>
            <a:off x="667500" y="1676250"/>
            <a:ext cx="7809000" cy="86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5000"/>
              <a:buFont typeface="Playfair Display"/>
              <a:buNone/>
              <a:defRPr sz="5000">
                <a:solidFill>
                  <a:srgbClr val="A6BFA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663600" y="2733750"/>
            <a:ext cx="7809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2113988" y="868680"/>
            <a:ext cx="49152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2114813" y="1776153"/>
            <a:ext cx="4915200" cy="28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5391900" y="2269200"/>
            <a:ext cx="30846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b="1" sz="2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67500" y="1152475"/>
            <a:ext cx="7809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Relationship Id="rId10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9" Type="http://schemas.openxmlformats.org/officeDocument/2006/relationships/image" Target="../media/image29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1.png"/><Relationship Id="rId8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jpg"/><Relationship Id="rId4" Type="http://schemas.openxmlformats.org/officeDocument/2006/relationships/image" Target="../media/image3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drive.google.com/file/d/1DXy0OyhKcEYfFsotpEK_k52TBNuuCc7s/view?usp=sharing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667500" y="1402650"/>
            <a:ext cx="7809000" cy="86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Team EduCaution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p32"/>
          <p:cNvSpPr txBox="1"/>
          <p:nvPr>
            <p:ph idx="1" type="subTitle"/>
          </p:nvPr>
        </p:nvSpPr>
        <p:spPr>
          <a:xfrm>
            <a:off x="667500" y="2487525"/>
            <a:ext cx="7809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06 Med-Fi Prototype</a:t>
            </a:r>
            <a:endParaRPr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Neha Chetry</a:t>
            </a:r>
            <a:endParaRPr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Victoria Ding</a:t>
            </a:r>
            <a:endParaRPr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Ingrid Fan</a:t>
            </a:r>
            <a:endParaRPr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Isha Kumar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6634">
            <a:off x="788300" y="2698525"/>
            <a:ext cx="1814403" cy="23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5450" y="2349375"/>
            <a:ext cx="363855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Task</a:t>
            </a:r>
            <a:endParaRPr/>
          </a:p>
        </p:txBody>
      </p:sp>
      <p:sp>
        <p:nvSpPr>
          <p:cNvPr id="251" name="Google Shape;251;p41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Explore your wellness willow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775" y="350477"/>
            <a:ext cx="2463875" cy="444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996634">
            <a:off x="2286300" y="2709825"/>
            <a:ext cx="1814403" cy="23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Task</a:t>
            </a:r>
            <a:endParaRPr/>
          </a:p>
        </p:txBody>
      </p:sp>
      <p:sp>
        <p:nvSpPr>
          <p:cNvPr id="259" name="Google Shape;259;p42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Explore your wellness willow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775" y="350477"/>
            <a:ext cx="2463875" cy="444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0125" y="2246200"/>
            <a:ext cx="1089350" cy="10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96634">
            <a:off x="2286300" y="2709825"/>
            <a:ext cx="1814403" cy="23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Task</a:t>
            </a:r>
            <a:endParaRPr/>
          </a:p>
        </p:txBody>
      </p:sp>
      <p:sp>
        <p:nvSpPr>
          <p:cNvPr id="268" name="Google Shape;268;p43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Explore your wellness willow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69" name="Google Shape;26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775" y="350475"/>
            <a:ext cx="2463875" cy="444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996634">
            <a:off x="2286300" y="2709825"/>
            <a:ext cx="1814403" cy="23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275" y="704737"/>
            <a:ext cx="2231441" cy="37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4479" y="704758"/>
            <a:ext cx="2231441" cy="37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4684" y="704756"/>
            <a:ext cx="2231441" cy="37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33742">
            <a:off x="1820449" y="2148757"/>
            <a:ext cx="845982" cy="84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8025" y="2330175"/>
            <a:ext cx="803325" cy="8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</a:t>
            </a:r>
            <a:endParaRPr/>
          </a:p>
        </p:txBody>
      </p:sp>
      <p:sp>
        <p:nvSpPr>
          <p:cNvPr id="285" name="Google Shape;285;p45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Fill out a journal entry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6" name="Google Shape;28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725" y="350477"/>
            <a:ext cx="2463875" cy="44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6800" y="3504250"/>
            <a:ext cx="1415238" cy="13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</a:t>
            </a:r>
            <a:endParaRPr/>
          </a:p>
        </p:txBody>
      </p:sp>
      <p:sp>
        <p:nvSpPr>
          <p:cNvPr id="293" name="Google Shape;293;p46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Fill out a journal entry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94" name="Google Shape;29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725" y="350477"/>
            <a:ext cx="2463875" cy="44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07658">
            <a:off x="6199000" y="4118175"/>
            <a:ext cx="1089350" cy="10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6800" y="3504250"/>
            <a:ext cx="1415238" cy="13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</a:t>
            </a:r>
            <a:endParaRPr/>
          </a:p>
        </p:txBody>
      </p:sp>
      <p:sp>
        <p:nvSpPr>
          <p:cNvPr id="302" name="Google Shape;302;p47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Fill out a journal entry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03" name="Google Shape;30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800" y="3504250"/>
            <a:ext cx="1415238" cy="1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5200" y="350475"/>
            <a:ext cx="2463875" cy="4442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</a:t>
            </a:r>
            <a:endParaRPr/>
          </a:p>
        </p:txBody>
      </p:sp>
      <p:sp>
        <p:nvSpPr>
          <p:cNvPr id="310" name="Google Shape;310;p48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Fill out a journal entry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11" name="Google Shape;3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800" y="3504250"/>
            <a:ext cx="1415238" cy="1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5200" y="350475"/>
            <a:ext cx="2463875" cy="444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006395">
            <a:off x="6484563" y="1956400"/>
            <a:ext cx="1089350" cy="10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</a:t>
            </a:r>
            <a:endParaRPr/>
          </a:p>
        </p:txBody>
      </p:sp>
      <p:sp>
        <p:nvSpPr>
          <p:cNvPr id="319" name="Google Shape;319;p49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Fill out a journal entry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20" name="Google Shape;3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800" y="3504250"/>
            <a:ext cx="1415238" cy="1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5201" y="350497"/>
            <a:ext cx="2463875" cy="444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</a:t>
            </a:r>
            <a:endParaRPr/>
          </a:p>
        </p:txBody>
      </p:sp>
      <p:sp>
        <p:nvSpPr>
          <p:cNvPr id="327" name="Google Shape;327;p50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Fill out a journal entry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28" name="Google Shape;32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800" y="3504250"/>
            <a:ext cx="1415238" cy="1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5201" y="350497"/>
            <a:ext cx="2463875" cy="444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006395">
            <a:off x="6484563" y="3130250"/>
            <a:ext cx="1089350" cy="10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667500" y="593130"/>
            <a:ext cx="780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8564" y="1297351"/>
            <a:ext cx="1771536" cy="1710449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st="28575">
              <a:schemeClr val="accent4">
                <a:alpha val="50000"/>
              </a:schemeClr>
            </a:outerShdw>
          </a:effectLst>
        </p:spPr>
      </p:pic>
      <p:pic>
        <p:nvPicPr>
          <p:cNvPr id="179" name="Google Shape;17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924" y="1297350"/>
            <a:ext cx="1771536" cy="1710449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st="28575">
              <a:schemeClr val="accent4">
                <a:alpha val="50000"/>
              </a:schemeClr>
            </a:outerShdw>
          </a:effectLst>
        </p:spPr>
      </p:pic>
      <p:pic>
        <p:nvPicPr>
          <p:cNvPr id="180" name="Google Shape;18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3388" y="1297351"/>
            <a:ext cx="1855451" cy="1710449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st="28575">
              <a:schemeClr val="accent4">
                <a:alpha val="50000"/>
              </a:schemeClr>
            </a:outerShdw>
          </a:effectLst>
        </p:spPr>
      </p:pic>
      <p:sp>
        <p:nvSpPr>
          <p:cNvPr id="181" name="Google Shape;181;p33"/>
          <p:cNvSpPr txBox="1"/>
          <p:nvPr/>
        </p:nvSpPr>
        <p:spPr>
          <a:xfrm>
            <a:off x="793775" y="3127775"/>
            <a:ext cx="78966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      Neha C.		        Victoria D.		                Ingrid F.       		             Isha K.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6671" y="3418950"/>
            <a:ext cx="2515342" cy="16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3"/>
          <p:cNvPicPr preferRelativeResize="0"/>
          <p:nvPr/>
        </p:nvPicPr>
        <p:blipFill rotWithShape="1">
          <a:blip r:embed="rId7">
            <a:alphaModFix/>
          </a:blip>
          <a:srcRect b="31497" l="0" r="0" t="24344"/>
          <a:stretch/>
        </p:blipFill>
        <p:spPr>
          <a:xfrm>
            <a:off x="583900" y="1297351"/>
            <a:ext cx="1855456" cy="1710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</a:t>
            </a:r>
            <a:endParaRPr/>
          </a:p>
        </p:txBody>
      </p:sp>
      <p:sp>
        <p:nvSpPr>
          <p:cNvPr id="336" name="Google Shape;336;p51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Fill out a journal entry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37" name="Google Shape;33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800" y="3504250"/>
            <a:ext cx="1415238" cy="1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5200" y="350475"/>
            <a:ext cx="2463875" cy="4442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</a:t>
            </a:r>
            <a:endParaRPr/>
          </a:p>
        </p:txBody>
      </p:sp>
      <p:sp>
        <p:nvSpPr>
          <p:cNvPr id="344" name="Google Shape;344;p52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Fill out a journal entry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45" name="Google Shape;34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800" y="3504250"/>
            <a:ext cx="1415238" cy="1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726" y="360685"/>
            <a:ext cx="2463875" cy="444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</a:t>
            </a:r>
            <a:endParaRPr/>
          </a:p>
        </p:txBody>
      </p:sp>
      <p:sp>
        <p:nvSpPr>
          <p:cNvPr id="352" name="Google Shape;352;p53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Fill out a journal entry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53" name="Google Shape;35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800" y="3504250"/>
            <a:ext cx="1415238" cy="1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726" y="360685"/>
            <a:ext cx="2463875" cy="444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9500" y="3983975"/>
            <a:ext cx="754725" cy="7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4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</a:t>
            </a:r>
            <a:endParaRPr/>
          </a:p>
        </p:txBody>
      </p:sp>
      <p:sp>
        <p:nvSpPr>
          <p:cNvPr id="361" name="Google Shape;361;p54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Fill out a journal entry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62" name="Google Shape;36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800" y="3504250"/>
            <a:ext cx="1415238" cy="1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6925" y="350475"/>
            <a:ext cx="2463875" cy="444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5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</a:t>
            </a:r>
            <a:endParaRPr/>
          </a:p>
        </p:txBody>
      </p:sp>
      <p:sp>
        <p:nvSpPr>
          <p:cNvPr id="369" name="Google Shape;369;p55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Fill out a journal entry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70" name="Google Shape;37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800" y="3504250"/>
            <a:ext cx="1415238" cy="1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6925" y="350475"/>
            <a:ext cx="2463875" cy="444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214591">
            <a:off x="7710304" y="4250661"/>
            <a:ext cx="649943" cy="64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</a:t>
            </a:r>
            <a:endParaRPr/>
          </a:p>
        </p:txBody>
      </p:sp>
      <p:sp>
        <p:nvSpPr>
          <p:cNvPr id="378" name="Google Shape;378;p56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Fill out a journal entry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79" name="Google Shape;37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800" y="3504250"/>
            <a:ext cx="1415238" cy="13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725" y="347250"/>
            <a:ext cx="2463875" cy="4442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927" y="1181096"/>
            <a:ext cx="1353545" cy="265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0238" y="1181075"/>
            <a:ext cx="1330125" cy="265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6075" y="1181088"/>
            <a:ext cx="1353525" cy="265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8488" y="1181087"/>
            <a:ext cx="1353550" cy="265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638" y="1181087"/>
            <a:ext cx="1353550" cy="265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3006395">
            <a:off x="742992" y="2351742"/>
            <a:ext cx="554842" cy="55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214599">
            <a:off x="2461591" y="2896976"/>
            <a:ext cx="569969" cy="56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39113" y="3248237"/>
            <a:ext cx="471825" cy="4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92488" y="3248237"/>
            <a:ext cx="471825" cy="4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0500" y="1172825"/>
            <a:ext cx="1353550" cy="26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214591">
            <a:off x="7044791" y="3554073"/>
            <a:ext cx="649943" cy="64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725" y="350477"/>
            <a:ext cx="2463875" cy="44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8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Task</a:t>
            </a:r>
            <a:endParaRPr/>
          </a:p>
        </p:txBody>
      </p:sp>
      <p:sp>
        <p:nvSpPr>
          <p:cNvPr id="402" name="Google Shape;402;p58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send your friend some wello wishes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03" name="Google Shape;403;p58"/>
          <p:cNvPicPr preferRelativeResize="0"/>
          <p:nvPr/>
        </p:nvPicPr>
        <p:blipFill rotWithShape="1">
          <a:blip r:embed="rId4">
            <a:alphaModFix/>
          </a:blip>
          <a:srcRect b="7009" l="2340" r="-2340" t="-7010"/>
          <a:stretch/>
        </p:blipFill>
        <p:spPr>
          <a:xfrm>
            <a:off x="2594225" y="3063575"/>
            <a:ext cx="1854800" cy="18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725" y="350477"/>
            <a:ext cx="2463875" cy="44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07658">
            <a:off x="7205325" y="4109575"/>
            <a:ext cx="1089350" cy="10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9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Task</a:t>
            </a:r>
            <a:endParaRPr/>
          </a:p>
        </p:txBody>
      </p:sp>
      <p:sp>
        <p:nvSpPr>
          <p:cNvPr id="411" name="Google Shape;411;p59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send your friend some wello wishes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12" name="Google Shape;412;p59"/>
          <p:cNvPicPr preferRelativeResize="0"/>
          <p:nvPr/>
        </p:nvPicPr>
        <p:blipFill rotWithShape="1">
          <a:blip r:embed="rId5">
            <a:alphaModFix/>
          </a:blip>
          <a:srcRect b="7009" l="2340" r="-2340" t="-7010"/>
          <a:stretch/>
        </p:blipFill>
        <p:spPr>
          <a:xfrm>
            <a:off x="2594225" y="3063575"/>
            <a:ext cx="1854800" cy="18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725" y="350475"/>
            <a:ext cx="2463875" cy="444254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0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Task</a:t>
            </a:r>
            <a:endParaRPr/>
          </a:p>
        </p:txBody>
      </p:sp>
      <p:sp>
        <p:nvSpPr>
          <p:cNvPr id="419" name="Google Shape;419;p60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send your friend some wello wishes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20" name="Google Shape;420;p60"/>
          <p:cNvPicPr preferRelativeResize="0"/>
          <p:nvPr/>
        </p:nvPicPr>
        <p:blipFill rotWithShape="1">
          <a:blip r:embed="rId4">
            <a:alphaModFix/>
          </a:blip>
          <a:srcRect b="7009" l="2340" r="-2340" t="-7010"/>
          <a:stretch/>
        </p:blipFill>
        <p:spPr>
          <a:xfrm>
            <a:off x="2594225" y="3063575"/>
            <a:ext cx="1854800" cy="18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5486400" y="1132373"/>
            <a:ext cx="29901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189" name="Google Shape;189;p34"/>
          <p:cNvSpPr txBox="1"/>
          <p:nvPr>
            <p:ph idx="4294967295" type="subTitle"/>
          </p:nvPr>
        </p:nvSpPr>
        <p:spPr>
          <a:xfrm>
            <a:off x="667500" y="2007200"/>
            <a:ext cx="2990100" cy="10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Leveraging mental health resources is currently </a:t>
            </a:r>
            <a:r>
              <a:rPr i="1" lang="en" sz="1600">
                <a:solidFill>
                  <a:srgbClr val="374957"/>
                </a:solidFill>
              </a:rPr>
              <a:t>laborious yet ineffective</a:t>
            </a:r>
            <a:r>
              <a:rPr i="1" lang="en" sz="1600"/>
              <a:t>,</a:t>
            </a:r>
            <a:r>
              <a:rPr b="1" i="1" lang="en" sz="1600"/>
              <a:t> </a:t>
            </a:r>
            <a:r>
              <a:rPr lang="en" sz="1600"/>
              <a:t>making the prioritization of </a:t>
            </a:r>
            <a:r>
              <a:rPr lang="en" sz="1600">
                <a:solidFill>
                  <a:srgbClr val="3C4043"/>
                </a:solidFill>
              </a:rPr>
              <a:t>wellbeing feel burdensome</a:t>
            </a:r>
            <a:r>
              <a:rPr lang="en" sz="1600"/>
              <a:t>.</a:t>
            </a:r>
            <a:endParaRPr i="1" sz="1600"/>
          </a:p>
        </p:txBody>
      </p:sp>
      <p:sp>
        <p:nvSpPr>
          <p:cNvPr id="190" name="Google Shape;190;p34"/>
          <p:cNvSpPr txBox="1"/>
          <p:nvPr>
            <p:ph type="title"/>
          </p:nvPr>
        </p:nvSpPr>
        <p:spPr>
          <a:xfrm>
            <a:off x="667500" y="1412875"/>
            <a:ext cx="2990100" cy="5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Problem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1" name="Google Shape;191;p34"/>
          <p:cNvSpPr txBox="1"/>
          <p:nvPr>
            <p:ph idx="4294967295" type="subTitle"/>
          </p:nvPr>
        </p:nvSpPr>
        <p:spPr>
          <a:xfrm>
            <a:off x="5486400" y="2007200"/>
            <a:ext cx="2990100" cy="10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A resource navigation tool that is more </a:t>
            </a:r>
            <a:r>
              <a:rPr lang="en" sz="1600">
                <a:solidFill>
                  <a:srgbClr val="374957"/>
                </a:solidFill>
              </a:rPr>
              <a:t>visually soothing</a:t>
            </a:r>
            <a:r>
              <a:rPr lang="en" sz="1600">
                <a:solidFill>
                  <a:srgbClr val="FFFFFF"/>
                </a:solidFill>
              </a:rPr>
              <a:t>, </a:t>
            </a:r>
            <a:r>
              <a:rPr lang="en" sz="1600">
                <a:solidFill>
                  <a:srgbClr val="374957"/>
                </a:solidFill>
              </a:rPr>
              <a:t>reflective</a:t>
            </a:r>
            <a:r>
              <a:rPr lang="en" sz="1600">
                <a:solidFill>
                  <a:srgbClr val="FFFFFF"/>
                </a:solidFill>
              </a:rPr>
              <a:t>, and </a:t>
            </a:r>
            <a:r>
              <a:rPr lang="en" sz="1600">
                <a:solidFill>
                  <a:srgbClr val="374957"/>
                </a:solidFill>
              </a:rPr>
              <a:t>action oriented</a:t>
            </a:r>
            <a:r>
              <a:rPr lang="en" sz="1600">
                <a:solidFill>
                  <a:srgbClr val="FFFFFF"/>
                </a:solidFill>
              </a:rPr>
              <a:t>.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725" y="350475"/>
            <a:ext cx="2463875" cy="444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79370">
            <a:off x="6698650" y="2409900"/>
            <a:ext cx="1089350" cy="10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1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Task</a:t>
            </a:r>
            <a:endParaRPr/>
          </a:p>
        </p:txBody>
      </p:sp>
      <p:sp>
        <p:nvSpPr>
          <p:cNvPr id="428" name="Google Shape;428;p61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send your friend some wello wishes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29" name="Google Shape;429;p61"/>
          <p:cNvPicPr preferRelativeResize="0"/>
          <p:nvPr/>
        </p:nvPicPr>
        <p:blipFill rotWithShape="1">
          <a:blip r:embed="rId5">
            <a:alphaModFix/>
          </a:blip>
          <a:srcRect b="7009" l="2340" r="-2340" t="-7010"/>
          <a:stretch/>
        </p:blipFill>
        <p:spPr>
          <a:xfrm>
            <a:off x="2594225" y="3063575"/>
            <a:ext cx="1854800" cy="18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9726" y="350475"/>
            <a:ext cx="2463875" cy="444251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2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Task</a:t>
            </a:r>
            <a:endParaRPr/>
          </a:p>
        </p:txBody>
      </p:sp>
      <p:sp>
        <p:nvSpPr>
          <p:cNvPr id="436" name="Google Shape;436;p62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send your friend some wello wishes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37" name="Google Shape;437;p62"/>
          <p:cNvPicPr preferRelativeResize="0"/>
          <p:nvPr/>
        </p:nvPicPr>
        <p:blipFill rotWithShape="1">
          <a:blip r:embed="rId4">
            <a:alphaModFix/>
          </a:blip>
          <a:srcRect b="7009" l="2340" r="-2340" t="-7010"/>
          <a:stretch/>
        </p:blipFill>
        <p:spPr>
          <a:xfrm>
            <a:off x="2594225" y="3063575"/>
            <a:ext cx="1854800" cy="18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9726" y="350475"/>
            <a:ext cx="2463875" cy="444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00" y="3810000"/>
            <a:ext cx="1089350" cy="10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3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Task</a:t>
            </a:r>
            <a:endParaRPr/>
          </a:p>
        </p:txBody>
      </p:sp>
      <p:sp>
        <p:nvSpPr>
          <p:cNvPr id="445" name="Google Shape;445;p63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send your friend some wello wishes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46" name="Google Shape;446;p63"/>
          <p:cNvPicPr preferRelativeResize="0"/>
          <p:nvPr/>
        </p:nvPicPr>
        <p:blipFill rotWithShape="1">
          <a:blip r:embed="rId5">
            <a:alphaModFix/>
          </a:blip>
          <a:srcRect b="7009" l="2340" r="-2340" t="-7010"/>
          <a:stretch/>
        </p:blipFill>
        <p:spPr>
          <a:xfrm>
            <a:off x="2594225" y="3063575"/>
            <a:ext cx="1854800" cy="18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726" y="350475"/>
            <a:ext cx="2463875" cy="444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2750" y="3508650"/>
            <a:ext cx="1053527" cy="98544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4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Task</a:t>
            </a:r>
            <a:endParaRPr/>
          </a:p>
        </p:txBody>
      </p:sp>
      <p:sp>
        <p:nvSpPr>
          <p:cNvPr id="454" name="Google Shape;454;p64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send your friend some wello wishes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55" name="Google Shape;455;p64"/>
          <p:cNvPicPr preferRelativeResize="0"/>
          <p:nvPr/>
        </p:nvPicPr>
        <p:blipFill rotWithShape="1">
          <a:blip r:embed="rId5">
            <a:alphaModFix/>
          </a:blip>
          <a:srcRect b="7009" l="2340" r="-2340" t="-7010"/>
          <a:stretch/>
        </p:blipFill>
        <p:spPr>
          <a:xfrm>
            <a:off x="2594225" y="3063575"/>
            <a:ext cx="1854800" cy="18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9726" y="350475"/>
            <a:ext cx="2463875" cy="444251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5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Task</a:t>
            </a:r>
            <a:endParaRPr/>
          </a:p>
        </p:txBody>
      </p:sp>
      <p:sp>
        <p:nvSpPr>
          <p:cNvPr id="462" name="Google Shape;462;p65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send your friend some wello wishes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63" name="Google Shape;463;p65"/>
          <p:cNvPicPr preferRelativeResize="0"/>
          <p:nvPr/>
        </p:nvPicPr>
        <p:blipFill rotWithShape="1">
          <a:blip r:embed="rId4">
            <a:alphaModFix/>
          </a:blip>
          <a:srcRect b="7009" l="2340" r="-2340" t="-7010"/>
          <a:stretch/>
        </p:blipFill>
        <p:spPr>
          <a:xfrm>
            <a:off x="2594225" y="3063575"/>
            <a:ext cx="1854800" cy="18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6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Task</a:t>
            </a:r>
            <a:endParaRPr/>
          </a:p>
        </p:txBody>
      </p:sp>
      <p:sp>
        <p:nvSpPr>
          <p:cNvPr id="469" name="Google Shape;469;p66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send your friend some wello wishes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70" name="Google Shape;47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9726" y="350475"/>
            <a:ext cx="2463875" cy="444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00" y="3810000"/>
            <a:ext cx="1089350" cy="10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6"/>
          <p:cNvPicPr preferRelativeResize="0"/>
          <p:nvPr/>
        </p:nvPicPr>
        <p:blipFill rotWithShape="1">
          <a:blip r:embed="rId5">
            <a:alphaModFix/>
          </a:blip>
          <a:srcRect b="7009" l="2340" r="-2340" t="-7010"/>
          <a:stretch/>
        </p:blipFill>
        <p:spPr>
          <a:xfrm>
            <a:off x="2594225" y="3063575"/>
            <a:ext cx="1854800" cy="18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9726" y="350475"/>
            <a:ext cx="2463875" cy="444251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67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Task</a:t>
            </a:r>
            <a:endParaRPr/>
          </a:p>
        </p:txBody>
      </p:sp>
      <p:sp>
        <p:nvSpPr>
          <p:cNvPr id="479" name="Google Shape;479;p67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s</a:t>
            </a:r>
            <a:r>
              <a:rPr lang="en">
                <a:solidFill>
                  <a:srgbClr val="000000"/>
                </a:solidFill>
              </a:rPr>
              <a:t>end your friend some wello wishes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80" name="Google Shape;480;p67"/>
          <p:cNvPicPr preferRelativeResize="0"/>
          <p:nvPr/>
        </p:nvPicPr>
        <p:blipFill rotWithShape="1">
          <a:blip r:embed="rId4">
            <a:alphaModFix/>
          </a:blip>
          <a:srcRect b="7009" l="2340" r="-2340" t="-7010"/>
          <a:stretch/>
        </p:blipFill>
        <p:spPr>
          <a:xfrm>
            <a:off x="2594225" y="3063575"/>
            <a:ext cx="1854800" cy="18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50" y="1051200"/>
            <a:ext cx="1719813" cy="304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6572" y="1051200"/>
            <a:ext cx="1719813" cy="30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2089" y="1051222"/>
            <a:ext cx="1719813" cy="304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7618" y="1051232"/>
            <a:ext cx="1719814" cy="304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3162" y="1051228"/>
            <a:ext cx="1719813" cy="3041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417960">
            <a:off x="1049200" y="2643950"/>
            <a:ext cx="557950" cy="5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831873">
            <a:off x="6890370" y="3548943"/>
            <a:ext cx="615390" cy="61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67000" y="3311350"/>
            <a:ext cx="557950" cy="52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831873">
            <a:off x="3381557" y="3548943"/>
            <a:ext cx="615390" cy="615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9"/>
          <p:cNvSpPr txBox="1"/>
          <p:nvPr>
            <p:ph type="title"/>
          </p:nvPr>
        </p:nvSpPr>
        <p:spPr>
          <a:xfrm>
            <a:off x="696475" y="1244650"/>
            <a:ext cx="3904500" cy="10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500"/>
              <a:t>Changes</a:t>
            </a:r>
            <a:endParaRPr b="0" sz="7500"/>
          </a:p>
        </p:txBody>
      </p:sp>
      <p:sp>
        <p:nvSpPr>
          <p:cNvPr id="499" name="Google Shape;499;p69"/>
          <p:cNvSpPr txBox="1"/>
          <p:nvPr/>
        </p:nvSpPr>
        <p:spPr>
          <a:xfrm>
            <a:off x="860975" y="2392900"/>
            <a:ext cx="34665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From low-fi to med-fi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0" name="Google Shape;50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050" y="2392900"/>
            <a:ext cx="363855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70"/>
          <p:cNvPicPr preferRelativeResize="0"/>
          <p:nvPr/>
        </p:nvPicPr>
        <p:blipFill rotWithShape="1">
          <a:blip r:embed="rId3">
            <a:alphaModFix/>
          </a:blip>
          <a:srcRect b="7911" l="26798" r="54167" t="24411"/>
          <a:stretch/>
        </p:blipFill>
        <p:spPr>
          <a:xfrm>
            <a:off x="4290588" y="632113"/>
            <a:ext cx="2009899" cy="40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4838" y="632125"/>
            <a:ext cx="2009900" cy="40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0"/>
          <p:cNvSpPr txBox="1"/>
          <p:nvPr>
            <p:ph type="title"/>
          </p:nvPr>
        </p:nvSpPr>
        <p:spPr>
          <a:xfrm>
            <a:off x="225875" y="1096500"/>
            <a:ext cx="38397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migration from emojis to valence/arousal scale</a:t>
            </a:r>
            <a:endParaRPr/>
          </a:p>
        </p:txBody>
      </p:sp>
      <p:sp>
        <p:nvSpPr>
          <p:cNvPr id="508" name="Google Shape;508;p70"/>
          <p:cNvSpPr txBox="1"/>
          <p:nvPr>
            <p:ph idx="1" type="body"/>
          </p:nvPr>
        </p:nvSpPr>
        <p:spPr>
          <a:xfrm>
            <a:off x="477797" y="1987800"/>
            <a:ext cx="3540000" cy="28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</a:t>
            </a:r>
            <a:r>
              <a:rPr b="1" lang="en"/>
              <a:t>ros: 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Less limited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Spatially intuitive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cons: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More visually intimidating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Requires more complicated interaction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667650" y="1735300"/>
            <a:ext cx="2990100" cy="5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Statement</a:t>
            </a:r>
            <a:endParaRPr/>
          </a:p>
        </p:txBody>
      </p:sp>
      <p:sp>
        <p:nvSpPr>
          <p:cNvPr id="197" name="Google Shape;197;p35"/>
          <p:cNvSpPr txBox="1"/>
          <p:nvPr>
            <p:ph idx="1" type="subTitle"/>
          </p:nvPr>
        </p:nvSpPr>
        <p:spPr>
          <a:xfrm>
            <a:off x="667500" y="2312000"/>
            <a:ext cx="2990100" cy="10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Transforming student wellbeing into an </a:t>
            </a:r>
            <a:r>
              <a:rPr i="1" lang="en" sz="1600">
                <a:solidFill>
                  <a:srgbClr val="3C4043"/>
                </a:solidFill>
              </a:rPr>
              <a:t>effortless, effective, </a:t>
            </a:r>
            <a:r>
              <a:rPr lang="en" sz="1600">
                <a:solidFill>
                  <a:schemeClr val="accent6"/>
                </a:solidFill>
              </a:rPr>
              <a:t>and </a:t>
            </a:r>
            <a:r>
              <a:rPr i="1" lang="en" sz="1600">
                <a:solidFill>
                  <a:srgbClr val="3C4043"/>
                </a:solidFill>
              </a:rPr>
              <a:t>personalized social experience.</a:t>
            </a:r>
            <a:endParaRPr i="1" sz="1600">
              <a:solidFill>
                <a:srgbClr val="3C4043"/>
              </a:solidFill>
            </a:endParaRPr>
          </a:p>
        </p:txBody>
      </p:sp>
      <p:sp>
        <p:nvSpPr>
          <p:cNvPr id="198" name="Google Shape;198;p35"/>
          <p:cNvSpPr txBox="1"/>
          <p:nvPr>
            <p:ph type="title"/>
          </p:nvPr>
        </p:nvSpPr>
        <p:spPr>
          <a:xfrm>
            <a:off x="5364000" y="1735300"/>
            <a:ext cx="2990100" cy="5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Value Proposition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9" name="Google Shape;199;p35"/>
          <p:cNvSpPr txBox="1"/>
          <p:nvPr>
            <p:ph idx="1" type="subTitle"/>
          </p:nvPr>
        </p:nvSpPr>
        <p:spPr>
          <a:xfrm>
            <a:off x="5363850" y="2312000"/>
            <a:ext cx="2990100" cy="10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Find </a:t>
            </a:r>
            <a:r>
              <a:rPr lang="en" sz="1600">
                <a:solidFill>
                  <a:srgbClr val="595959"/>
                </a:solidFill>
              </a:rPr>
              <a:t>personalized resources, </a:t>
            </a:r>
            <a:r>
              <a:rPr lang="en" sz="1600">
                <a:solidFill>
                  <a:schemeClr val="dk2"/>
                </a:solidFill>
              </a:rPr>
              <a:t>and source </a:t>
            </a:r>
            <a:r>
              <a:rPr lang="en" sz="1600">
                <a:solidFill>
                  <a:srgbClr val="595959"/>
                </a:solidFill>
              </a:rPr>
              <a:t>community support.</a:t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1"/>
          <p:cNvSpPr txBox="1"/>
          <p:nvPr>
            <p:ph type="title"/>
          </p:nvPr>
        </p:nvSpPr>
        <p:spPr>
          <a:xfrm>
            <a:off x="225875" y="1096500"/>
            <a:ext cx="38397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</a:t>
            </a:r>
            <a:r>
              <a:rPr lang="en"/>
              <a:t>igration from bouquet to a willow tree</a:t>
            </a:r>
            <a:endParaRPr/>
          </a:p>
        </p:txBody>
      </p:sp>
      <p:sp>
        <p:nvSpPr>
          <p:cNvPr id="514" name="Google Shape;514;p71"/>
          <p:cNvSpPr txBox="1"/>
          <p:nvPr>
            <p:ph idx="1" type="body"/>
          </p:nvPr>
        </p:nvSpPr>
        <p:spPr>
          <a:xfrm>
            <a:off x="477797" y="1987800"/>
            <a:ext cx="3540000" cy="28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pros: 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Great opportunities for puns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Embodies strength and stability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Not as gendered as bouquets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cons: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Preconceived association between willows and melancholy</a:t>
            </a:r>
            <a:endParaRPr/>
          </a:p>
        </p:txBody>
      </p:sp>
      <p:pic>
        <p:nvPicPr>
          <p:cNvPr id="515" name="Google Shape;515;p71"/>
          <p:cNvPicPr preferRelativeResize="0"/>
          <p:nvPr/>
        </p:nvPicPr>
        <p:blipFill rotWithShape="1">
          <a:blip r:embed="rId3">
            <a:alphaModFix/>
          </a:blip>
          <a:srcRect b="5051" l="53599" r="25662" t="21316"/>
          <a:stretch/>
        </p:blipFill>
        <p:spPr>
          <a:xfrm>
            <a:off x="4251625" y="632125"/>
            <a:ext cx="2009899" cy="401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9425" y="632125"/>
            <a:ext cx="2226225" cy="40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2"/>
          <p:cNvSpPr txBox="1"/>
          <p:nvPr>
            <p:ph type="title"/>
          </p:nvPr>
        </p:nvSpPr>
        <p:spPr>
          <a:xfrm>
            <a:off x="225875" y="1096500"/>
            <a:ext cx="38397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moving where one accesses their resources</a:t>
            </a:r>
            <a:endParaRPr/>
          </a:p>
        </p:txBody>
      </p:sp>
      <p:sp>
        <p:nvSpPr>
          <p:cNvPr id="522" name="Google Shape;522;p72"/>
          <p:cNvSpPr txBox="1"/>
          <p:nvPr>
            <p:ph idx="1" type="body"/>
          </p:nvPr>
        </p:nvSpPr>
        <p:spPr>
          <a:xfrm>
            <a:off x="477797" y="1987800"/>
            <a:ext cx="3540000" cy="28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pros: 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longer overcrowding the main visualization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More intuitive page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cons: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Requires an extra swipe-up for access</a:t>
            </a:r>
            <a:endParaRPr/>
          </a:p>
        </p:txBody>
      </p:sp>
      <p:pic>
        <p:nvPicPr>
          <p:cNvPr id="523" name="Google Shape;523;p72"/>
          <p:cNvPicPr preferRelativeResize="0"/>
          <p:nvPr/>
        </p:nvPicPr>
        <p:blipFill rotWithShape="1">
          <a:blip r:embed="rId3">
            <a:alphaModFix/>
          </a:blip>
          <a:srcRect b="5355" l="29619" r="49216" t="20564"/>
          <a:stretch/>
        </p:blipFill>
        <p:spPr>
          <a:xfrm>
            <a:off x="4222939" y="632125"/>
            <a:ext cx="2038714" cy="401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7425" y="632125"/>
            <a:ext cx="2226238" cy="40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3"/>
          <p:cNvSpPr txBox="1"/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Tradeoffs/Limitations</a:t>
            </a:r>
            <a:endParaRPr/>
          </a:p>
        </p:txBody>
      </p:sp>
      <p:sp>
        <p:nvSpPr>
          <p:cNvPr id="530" name="Google Shape;530;p73"/>
          <p:cNvSpPr txBox="1"/>
          <p:nvPr>
            <p:ph idx="1" type="subTitle"/>
          </p:nvPr>
        </p:nvSpPr>
        <p:spPr>
          <a:xfrm>
            <a:off x="1238525" y="1818475"/>
            <a:ext cx="30084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Theme</a:t>
            </a:r>
            <a:endParaRPr/>
          </a:p>
        </p:txBody>
      </p:sp>
      <p:sp>
        <p:nvSpPr>
          <p:cNvPr id="531" name="Google Shape;531;p73"/>
          <p:cNvSpPr txBox="1"/>
          <p:nvPr>
            <p:ph idx="2" type="subTitle"/>
          </p:nvPr>
        </p:nvSpPr>
        <p:spPr>
          <a:xfrm>
            <a:off x="1238525" y="2598275"/>
            <a:ext cx="3008400" cy="11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wanted our app to be easy and calming to look at but still be uplifting. Thus, it was difficult choosing between a dark and light theme.</a:t>
            </a:r>
            <a:endParaRPr/>
          </a:p>
        </p:txBody>
      </p:sp>
      <p:sp>
        <p:nvSpPr>
          <p:cNvPr id="532" name="Google Shape;532;p73"/>
          <p:cNvSpPr txBox="1"/>
          <p:nvPr>
            <p:ph idx="3" type="subTitle"/>
          </p:nvPr>
        </p:nvSpPr>
        <p:spPr>
          <a:xfrm>
            <a:off x="4890650" y="1818475"/>
            <a:ext cx="30084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Avoiding Lists</a:t>
            </a:r>
            <a:endParaRPr/>
          </a:p>
        </p:txBody>
      </p:sp>
      <p:sp>
        <p:nvSpPr>
          <p:cNvPr id="533" name="Google Shape;533;p73"/>
          <p:cNvSpPr txBox="1"/>
          <p:nvPr>
            <p:ph idx="4" type="subTitle"/>
          </p:nvPr>
        </p:nvSpPr>
        <p:spPr>
          <a:xfrm>
            <a:off x="4885400" y="2598275"/>
            <a:ext cx="3008400" cy="11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try to avoid lists and present information in a novel format. However, this may limit intuition and accessibility.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4"/>
          <p:cNvSpPr txBox="1"/>
          <p:nvPr>
            <p:ph type="title"/>
          </p:nvPr>
        </p:nvSpPr>
        <p:spPr>
          <a:xfrm>
            <a:off x="5486400" y="1437173"/>
            <a:ext cx="29901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 Tools</a:t>
            </a:r>
            <a:endParaRPr/>
          </a:p>
        </p:txBody>
      </p:sp>
      <p:sp>
        <p:nvSpPr>
          <p:cNvPr id="539" name="Google Shape;539;p74"/>
          <p:cNvSpPr txBox="1"/>
          <p:nvPr>
            <p:ph idx="4294967295" type="subTitle"/>
          </p:nvPr>
        </p:nvSpPr>
        <p:spPr>
          <a:xfrm>
            <a:off x="5486250" y="2345300"/>
            <a:ext cx="2990100" cy="11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replace the image on the screen with your own work. Just delete this one, add yours and send it to the back</a:t>
            </a:r>
            <a:endParaRPr/>
          </a:p>
        </p:txBody>
      </p:sp>
      <p:pic>
        <p:nvPicPr>
          <p:cNvPr id="540" name="Google Shape;540;p74"/>
          <p:cNvPicPr preferRelativeResize="0"/>
          <p:nvPr/>
        </p:nvPicPr>
        <p:blipFill rotWithShape="1">
          <a:blip r:embed="rId3">
            <a:alphaModFix/>
          </a:blip>
          <a:srcRect b="0" l="20558" r="20552" t="0"/>
          <a:stretch/>
        </p:blipFill>
        <p:spPr>
          <a:xfrm>
            <a:off x="0" y="0"/>
            <a:ext cx="4572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74"/>
          <p:cNvPicPr preferRelativeResize="0"/>
          <p:nvPr/>
        </p:nvPicPr>
        <p:blipFill rotWithShape="1">
          <a:blip r:embed="rId4">
            <a:alphaModFix/>
          </a:blip>
          <a:srcRect b="0" l="7897" r="7906" t="0"/>
          <a:stretch/>
        </p:blipFill>
        <p:spPr>
          <a:xfrm>
            <a:off x="1560900" y="995992"/>
            <a:ext cx="1560900" cy="3342600"/>
          </a:xfrm>
          <a:prstGeom prst="roundRect">
            <a:avLst>
              <a:gd fmla="val 11183" name="adj"/>
            </a:avLst>
          </a:prstGeom>
          <a:noFill/>
          <a:ln>
            <a:noFill/>
          </a:ln>
        </p:spPr>
      </p:pic>
      <p:sp>
        <p:nvSpPr>
          <p:cNvPr id="542" name="Google Shape;542;p74"/>
          <p:cNvSpPr txBox="1"/>
          <p:nvPr>
            <p:ph idx="1" type="subTitle"/>
          </p:nvPr>
        </p:nvSpPr>
        <p:spPr>
          <a:xfrm>
            <a:off x="5486250" y="2306720"/>
            <a:ext cx="2990100" cy="11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Our Med-Fi was designed using Figma, Photoshop, Procreate, and Coolors.co, and The Noun Project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5"/>
          <p:cNvSpPr txBox="1"/>
          <p:nvPr>
            <p:ph type="title"/>
          </p:nvPr>
        </p:nvSpPr>
        <p:spPr>
          <a:xfrm>
            <a:off x="888988" y="993980"/>
            <a:ext cx="49152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/>
              <a:t>Thanks!</a:t>
            </a:r>
            <a:endParaRPr sz="7500"/>
          </a:p>
        </p:txBody>
      </p:sp>
      <p:sp>
        <p:nvSpPr>
          <p:cNvPr id="548" name="Google Shape;548;p75"/>
          <p:cNvSpPr txBox="1"/>
          <p:nvPr>
            <p:ph idx="4294967295" type="subTitle"/>
          </p:nvPr>
        </p:nvSpPr>
        <p:spPr>
          <a:xfrm flipH="1">
            <a:off x="1001875" y="21647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Questions? Feedback?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49" name="Google Shape;54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202" y="2934550"/>
            <a:ext cx="3016724" cy="194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6"/>
          <p:cNvSpPr txBox="1"/>
          <p:nvPr>
            <p:ph type="title"/>
          </p:nvPr>
        </p:nvSpPr>
        <p:spPr>
          <a:xfrm flipH="1">
            <a:off x="-838650" y="1502650"/>
            <a:ext cx="3235200" cy="12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555" name="Google Shape;555;p76"/>
          <p:cNvSpPr txBox="1"/>
          <p:nvPr>
            <p:ph idx="1" type="subTitle"/>
          </p:nvPr>
        </p:nvSpPr>
        <p:spPr>
          <a:xfrm flipH="1">
            <a:off x="-840550" y="26604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System</a:t>
            </a:r>
            <a:endParaRPr/>
          </a:p>
        </p:txBody>
      </p:sp>
      <p:sp>
        <p:nvSpPr>
          <p:cNvPr id="556" name="Google Shape;556;p76"/>
          <p:cNvSpPr txBox="1"/>
          <p:nvPr>
            <p:ph idx="1" type="subTitle"/>
          </p:nvPr>
        </p:nvSpPr>
        <p:spPr>
          <a:xfrm flipH="1">
            <a:off x="3436925" y="2411650"/>
            <a:ext cx="3235200" cy="4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 u="sng">
                <a:hlinkClick r:id="rId3"/>
              </a:rPr>
              <a:t>Design System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7"/>
          <p:cNvSpPr txBox="1"/>
          <p:nvPr>
            <p:ph type="title"/>
          </p:nvPr>
        </p:nvSpPr>
        <p:spPr>
          <a:xfrm flipH="1">
            <a:off x="-838650" y="1502650"/>
            <a:ext cx="3235200" cy="12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562" name="Google Shape;562;p77"/>
          <p:cNvSpPr txBox="1"/>
          <p:nvPr>
            <p:ph idx="1" type="subTitle"/>
          </p:nvPr>
        </p:nvSpPr>
        <p:spPr>
          <a:xfrm flipH="1">
            <a:off x="-840550" y="26604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Elements</a:t>
            </a:r>
            <a:endParaRPr/>
          </a:p>
        </p:txBody>
      </p:sp>
      <p:pic>
        <p:nvPicPr>
          <p:cNvPr id="563" name="Google Shape;56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1175" y="152400"/>
            <a:ext cx="1872036" cy="4838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8"/>
          <p:cNvSpPr txBox="1"/>
          <p:nvPr>
            <p:ph type="title"/>
          </p:nvPr>
        </p:nvSpPr>
        <p:spPr>
          <a:xfrm flipH="1">
            <a:off x="-1128950" y="1572750"/>
            <a:ext cx="3235200" cy="12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569" name="Google Shape;569;p78"/>
          <p:cNvSpPr txBox="1"/>
          <p:nvPr>
            <p:ph idx="1" type="subTitle"/>
          </p:nvPr>
        </p:nvSpPr>
        <p:spPr>
          <a:xfrm flipH="1">
            <a:off x="-1128950" y="277360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0" name="Google Shape;57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2925" y="1865135"/>
            <a:ext cx="6094477" cy="17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9"/>
          <p:cNvSpPr txBox="1"/>
          <p:nvPr>
            <p:ph type="title"/>
          </p:nvPr>
        </p:nvSpPr>
        <p:spPr>
          <a:xfrm flipH="1">
            <a:off x="-838650" y="1502650"/>
            <a:ext cx="3235200" cy="12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576" name="Google Shape;576;p79"/>
          <p:cNvSpPr txBox="1"/>
          <p:nvPr>
            <p:ph idx="1" type="subTitle"/>
          </p:nvPr>
        </p:nvSpPr>
        <p:spPr>
          <a:xfrm flipH="1">
            <a:off x="-840550" y="26604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Fonts</a:t>
            </a:r>
            <a:endParaRPr/>
          </a:p>
        </p:txBody>
      </p:sp>
      <p:pic>
        <p:nvPicPr>
          <p:cNvPr id="577" name="Google Shape;57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250" y="1922413"/>
            <a:ext cx="5425827" cy="12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5226600" y="1815550"/>
            <a:ext cx="26076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ello</a:t>
            </a:r>
            <a:endParaRPr/>
          </a:p>
        </p:txBody>
      </p:sp>
      <p:sp>
        <p:nvSpPr>
          <p:cNvPr id="205" name="Google Shape;205;p36"/>
          <p:cNvSpPr txBox="1"/>
          <p:nvPr>
            <p:ph idx="1" type="subTitle"/>
          </p:nvPr>
        </p:nvSpPr>
        <p:spPr>
          <a:xfrm>
            <a:off x="5226600" y="2305950"/>
            <a:ext cx="2607600" cy="10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Come relax with your wellness willow.</a:t>
            </a:r>
            <a:endParaRPr/>
          </a:p>
        </p:txBody>
      </p:sp>
      <p:pic>
        <p:nvPicPr>
          <p:cNvPr id="206" name="Google Shape;2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525" y="-160725"/>
            <a:ext cx="2381250" cy="47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6900" y="3092372"/>
            <a:ext cx="5304751" cy="9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860975" y="1244650"/>
            <a:ext cx="3904500" cy="10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500"/>
              <a:t>Tasks</a:t>
            </a:r>
            <a:endParaRPr b="0" sz="7500"/>
          </a:p>
        </p:txBody>
      </p:sp>
      <p:sp>
        <p:nvSpPr>
          <p:cNvPr id="213" name="Google Shape;213;p37"/>
          <p:cNvSpPr txBox="1"/>
          <p:nvPr/>
        </p:nvSpPr>
        <p:spPr>
          <a:xfrm>
            <a:off x="860975" y="2392900"/>
            <a:ext cx="34665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simple, moderate, and complex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050" y="2392900"/>
            <a:ext cx="363855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220" name="Google Shape;220;p38"/>
          <p:cNvSpPr txBox="1"/>
          <p:nvPr>
            <p:ph idx="5" type="subTitle"/>
          </p:nvPr>
        </p:nvSpPr>
        <p:spPr>
          <a:xfrm>
            <a:off x="6161911" y="2400273"/>
            <a:ext cx="2311800" cy="51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</a:t>
            </a:r>
            <a:endParaRPr/>
          </a:p>
        </p:txBody>
      </p:sp>
      <p:sp>
        <p:nvSpPr>
          <p:cNvPr id="221" name="Google Shape;221;p38"/>
          <p:cNvSpPr txBox="1"/>
          <p:nvPr>
            <p:ph idx="1" type="subTitle"/>
          </p:nvPr>
        </p:nvSpPr>
        <p:spPr>
          <a:xfrm>
            <a:off x="667588" y="2400273"/>
            <a:ext cx="2314500" cy="51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</a:t>
            </a:r>
            <a:endParaRPr/>
          </a:p>
        </p:txBody>
      </p:sp>
      <p:sp>
        <p:nvSpPr>
          <p:cNvPr id="222" name="Google Shape;222;p38"/>
          <p:cNvSpPr txBox="1"/>
          <p:nvPr>
            <p:ph idx="2" type="subTitle"/>
          </p:nvPr>
        </p:nvSpPr>
        <p:spPr>
          <a:xfrm>
            <a:off x="667763" y="2945998"/>
            <a:ext cx="2314500" cy="13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the user explore their own willow and the resources recommended?</a:t>
            </a:r>
            <a:endParaRPr/>
          </a:p>
        </p:txBody>
      </p:sp>
      <p:sp>
        <p:nvSpPr>
          <p:cNvPr id="223" name="Google Shape;223;p38"/>
          <p:cNvSpPr txBox="1"/>
          <p:nvPr>
            <p:ph idx="3" type="subTitle"/>
          </p:nvPr>
        </p:nvSpPr>
        <p:spPr>
          <a:xfrm>
            <a:off x="3414835" y="2400273"/>
            <a:ext cx="2311800" cy="51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</a:t>
            </a:r>
            <a:endParaRPr/>
          </a:p>
        </p:txBody>
      </p:sp>
      <p:sp>
        <p:nvSpPr>
          <p:cNvPr id="224" name="Google Shape;224;p38"/>
          <p:cNvSpPr txBox="1"/>
          <p:nvPr>
            <p:ph idx="4" type="subTitle"/>
          </p:nvPr>
        </p:nvSpPr>
        <p:spPr>
          <a:xfrm>
            <a:off x="3414831" y="2945998"/>
            <a:ext cx="2314500" cy="13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Can the user input a new journal entry?</a:t>
            </a:r>
            <a:endParaRPr/>
          </a:p>
        </p:txBody>
      </p:sp>
      <p:sp>
        <p:nvSpPr>
          <p:cNvPr id="225" name="Google Shape;225;p38"/>
          <p:cNvSpPr txBox="1"/>
          <p:nvPr>
            <p:ph idx="6" type="subTitle"/>
          </p:nvPr>
        </p:nvSpPr>
        <p:spPr>
          <a:xfrm>
            <a:off x="6161910" y="2945998"/>
            <a:ext cx="2314500" cy="13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the user send a voice recording to a friend on the app?</a:t>
            </a:r>
            <a:endParaRPr/>
          </a:p>
        </p:txBody>
      </p:sp>
      <p:pic>
        <p:nvPicPr>
          <p:cNvPr id="226" name="Google Shape;2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996577">
            <a:off x="1597479" y="1668882"/>
            <a:ext cx="536568" cy="68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4952" y="1772621"/>
            <a:ext cx="567525" cy="55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8"/>
          <p:cNvPicPr preferRelativeResize="0"/>
          <p:nvPr/>
        </p:nvPicPr>
        <p:blipFill rotWithShape="1">
          <a:blip r:embed="rId5">
            <a:alphaModFix/>
          </a:blip>
          <a:srcRect b="7009" l="2340" r="-2340" t="-7010"/>
          <a:stretch/>
        </p:blipFill>
        <p:spPr>
          <a:xfrm>
            <a:off x="6920675" y="1606500"/>
            <a:ext cx="809850" cy="8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Task</a:t>
            </a:r>
            <a:endParaRPr/>
          </a:p>
        </p:txBody>
      </p:sp>
      <p:sp>
        <p:nvSpPr>
          <p:cNvPr id="234" name="Google Shape;234;p39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Explore your wellness willow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5" name="Google Shape;2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775" y="350477"/>
            <a:ext cx="2463875" cy="44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996634">
            <a:off x="2286300" y="2709825"/>
            <a:ext cx="1814403" cy="23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type="title"/>
          </p:nvPr>
        </p:nvSpPr>
        <p:spPr>
          <a:xfrm>
            <a:off x="808175" y="2159600"/>
            <a:ext cx="2744100" cy="5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Task</a:t>
            </a:r>
            <a:endParaRPr/>
          </a:p>
        </p:txBody>
      </p:sp>
      <p:sp>
        <p:nvSpPr>
          <p:cNvPr id="242" name="Google Shape;242;p40"/>
          <p:cNvSpPr txBox="1"/>
          <p:nvPr>
            <p:ph idx="4294967295" type="subTitle"/>
          </p:nvPr>
        </p:nvSpPr>
        <p:spPr>
          <a:xfrm flipH="1">
            <a:off x="877275" y="2785550"/>
            <a:ext cx="32352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Explore your wellness willow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3" name="Google Shape;2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775" y="350477"/>
            <a:ext cx="2463875" cy="44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996634">
            <a:off x="2286300" y="2709825"/>
            <a:ext cx="1814403" cy="23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9525" y="3704900"/>
            <a:ext cx="1088125" cy="10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Green Slides by Slidesgo">
  <a:themeElements>
    <a:clrScheme name="Simple Light">
      <a:dk1>
        <a:srgbClr val="000000"/>
      </a:dk1>
      <a:lt1>
        <a:srgbClr val="FFFFFF"/>
      </a:lt1>
      <a:dk2>
        <a:srgbClr val="A6BFA5"/>
      </a:dk2>
      <a:lt2>
        <a:srgbClr val="C9D8C8"/>
      </a:lt2>
      <a:accent1>
        <a:srgbClr val="161922"/>
      </a:accent1>
      <a:accent2>
        <a:srgbClr val="FFFFFF"/>
      </a:accent2>
      <a:accent3>
        <a:srgbClr val="A6BFA5"/>
      </a:accent3>
      <a:accent4>
        <a:srgbClr val="C9D8C8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